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18"/>
  </p:notesMasterIdLst>
  <p:sldIdLst>
    <p:sldId id="644" r:id="rId3"/>
    <p:sldId id="420" r:id="rId4"/>
    <p:sldId id="440" r:id="rId5"/>
    <p:sldId id="471" r:id="rId6"/>
    <p:sldId id="684" r:id="rId7"/>
    <p:sldId id="473" r:id="rId8"/>
    <p:sldId id="474" r:id="rId9"/>
    <p:sldId id="475" r:id="rId10"/>
    <p:sldId id="478" r:id="rId11"/>
    <p:sldId id="678" r:id="rId12"/>
    <p:sldId id="581" r:id="rId13"/>
    <p:sldId id="477" r:id="rId14"/>
    <p:sldId id="659" r:id="rId15"/>
    <p:sldId id="626" r:id="rId16"/>
    <p:sldId id="645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杨 茂鑫" initials="杨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D2CC"/>
    <a:srgbClr val="7BC6C0"/>
    <a:srgbClr val="80DBD4"/>
    <a:srgbClr val="E6AEBC"/>
    <a:srgbClr val="D6A4B0"/>
    <a:srgbClr val="DCA8B5"/>
    <a:srgbClr val="EAB1BF"/>
    <a:srgbClr val="D3F2F0"/>
    <a:srgbClr val="F8E4E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83716" autoAdjust="0"/>
  </p:normalViewPr>
  <p:slideViewPr>
    <p:cSldViewPr snapToGrid="0" showGuides="1">
      <p:cViewPr varScale="1">
        <p:scale>
          <a:sx n="65" d="100"/>
          <a:sy n="65" d="100"/>
        </p:scale>
        <p:origin x="91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pc="100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spc="1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7" name="直角三角形 26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8" name="椭圆 37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9" name="椭圆 38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40" name="椭圆 3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55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3847742" y="23187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56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745150" y="35218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29" name="直角三角形 28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连接符 32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 userDrawn="1"/>
        </p:nvSpPr>
        <p:spPr>
          <a:xfrm>
            <a:off x="3783677" y="1908753"/>
            <a:ext cx="4624663" cy="30380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0" spc="100" dirty="0">
                <a:solidFill>
                  <a:schemeClr val="accent1"/>
                </a:solidFill>
                <a:latin typeface="+mj-ea"/>
                <a:ea typeface="+mj-ea"/>
              </a:rPr>
              <a:t>See you </a:t>
            </a:r>
          </a:p>
          <a:p>
            <a:pPr algn="ctr">
              <a:lnSpc>
                <a:spcPct val="130000"/>
              </a:lnSpc>
            </a:pPr>
            <a:r>
              <a:rPr lang="en-US" altLang="zh-CN" sz="8000" spc="100" dirty="0">
                <a:solidFill>
                  <a:schemeClr val="accent1"/>
                </a:solidFill>
                <a:latin typeface="+mj-ea"/>
                <a:ea typeface="+mj-ea"/>
              </a:rPr>
              <a:t>next time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31" name="直角三角形 30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椭圆 55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>
          <a:xfrm>
            <a:off x="5763793" y="19927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6057688" y="21968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0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4998906" y="39697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/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/>
          <p:cNvSpPr/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9018695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/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/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7" name="直角三角形 26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8" name="椭圆 37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9" name="椭圆 38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40" name="椭圆 3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55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3847742" y="23187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56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745150" y="35218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29" name="直角三角形 28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连接符 32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 userDrawn="1"/>
        </p:nvSpPr>
        <p:spPr>
          <a:xfrm>
            <a:off x="3783677" y="1908753"/>
            <a:ext cx="4624663" cy="30380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0" spc="100" dirty="0">
                <a:solidFill>
                  <a:schemeClr val="accent1"/>
                </a:solidFill>
                <a:latin typeface="+mj-ea"/>
                <a:ea typeface="+mj-ea"/>
              </a:rPr>
              <a:t>See you </a:t>
            </a:r>
          </a:p>
          <a:p>
            <a:pPr algn="ctr">
              <a:lnSpc>
                <a:spcPct val="130000"/>
              </a:lnSpc>
            </a:pPr>
            <a:r>
              <a:rPr lang="en-US" altLang="zh-CN" sz="8000" spc="100" dirty="0">
                <a:solidFill>
                  <a:schemeClr val="accent1"/>
                </a:solidFill>
                <a:latin typeface="+mj-ea"/>
                <a:ea typeface="+mj-ea"/>
              </a:rPr>
              <a:t>next time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31" name="直角三角形 30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椭圆 55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>
          <a:xfrm>
            <a:off x="5763793" y="19927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6057688" y="21968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0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4998906" y="39697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/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/>
          <p:cNvSpPr/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9018695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/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/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24102" y="1216801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6997" y="277715"/>
            <a:ext cx="7339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玩转智能小车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13356" y="2364365"/>
            <a:ext cx="297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6000" b="1" dirty="0">
                <a:solidFill>
                  <a:srgbClr val="35BBB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18 </a:t>
            </a:r>
            <a:r>
              <a:rPr lang="zh-CN" altLang="en-US" sz="6000" b="1" dirty="0">
                <a:solidFill>
                  <a:srgbClr val="35BBB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课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281556" y="3602990"/>
            <a:ext cx="38404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远程监控小车</a:t>
            </a:r>
            <a:br>
              <a:rPr lang="zh-CN" altLang="en-US" sz="480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</a:br>
            <a:r>
              <a:rPr lang="zh-CN" altLang="en-US" sz="480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（选做）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66139" y="502094"/>
            <a:ext cx="5109091" cy="478155"/>
          </a:xfr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重点知识点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占位符 32"/>
          <p:cNvSpPr/>
          <p:nvPr/>
        </p:nvSpPr>
        <p:spPr>
          <a:xfrm>
            <a:off x="838200" y="1177925"/>
            <a:ext cx="7411085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测速原理</a:t>
            </a:r>
          </a:p>
        </p:txBody>
      </p:sp>
      <p:sp>
        <p:nvSpPr>
          <p:cNvPr id="16" name="内容占位符 6"/>
          <p:cNvSpPr/>
          <p:nvPr/>
        </p:nvSpPr>
        <p:spPr>
          <a:xfrm>
            <a:off x="838200" y="1581007"/>
            <a:ext cx="10692161" cy="10147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由于不存在相关模块可以直接显示小车的行驶速度，因此通过测量小车每秒钟行驶的距离来表示行驶速度。</a:t>
            </a:r>
          </a:p>
        </p:txBody>
      </p:sp>
      <p:sp>
        <p:nvSpPr>
          <p:cNvPr id="7" name="文本占位符 32"/>
          <p:cNvSpPr/>
          <p:nvPr/>
        </p:nvSpPr>
        <p:spPr>
          <a:xfrm>
            <a:off x="866140" y="4359275"/>
            <a:ext cx="7411085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全局变量</a:t>
            </a:r>
          </a:p>
        </p:txBody>
      </p:sp>
      <p:sp>
        <p:nvSpPr>
          <p:cNvPr id="8" name="内容占位符 6"/>
          <p:cNvSpPr/>
          <p:nvPr/>
        </p:nvSpPr>
        <p:spPr>
          <a:xfrm>
            <a:off x="866140" y="4743307"/>
            <a:ext cx="10692161" cy="55308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变量在函数体内和函数体外都起作用的变量。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4500610" y="2306955"/>
            <a:ext cx="2865755" cy="1363980"/>
            <a:chOff x="6163" y="8170"/>
            <a:chExt cx="4513" cy="2148"/>
          </a:xfrm>
        </p:grpSpPr>
        <p:sp>
          <p:nvSpPr>
            <p:cNvPr id="33" name="文本框 32"/>
            <p:cNvSpPr txBox="1"/>
            <p:nvPr/>
          </p:nvSpPr>
          <p:spPr>
            <a:xfrm>
              <a:off x="8020" y="9815"/>
              <a:ext cx="1740" cy="5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距离（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cm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163" y="8170"/>
              <a:ext cx="4513" cy="1581"/>
              <a:chOff x="6163" y="8170"/>
              <a:chExt cx="4513" cy="1581"/>
            </a:xfrm>
          </p:grpSpPr>
          <p:cxnSp>
            <p:nvCxnSpPr>
              <p:cNvPr id="2" name="直接箭头连接符 1"/>
              <p:cNvCxnSpPr/>
              <p:nvPr/>
            </p:nvCxnSpPr>
            <p:spPr>
              <a:xfrm>
                <a:off x="7457" y="8723"/>
                <a:ext cx="18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文本框 2"/>
              <p:cNvSpPr txBox="1"/>
              <p:nvPr/>
            </p:nvSpPr>
            <p:spPr>
              <a:xfrm>
                <a:off x="8064" y="8170"/>
                <a:ext cx="976" cy="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6163" y="8210"/>
                <a:ext cx="1294" cy="1022"/>
              </a:xfrm>
              <a:prstGeom prst="roundRect">
                <a:avLst/>
              </a:prstGeom>
              <a:solidFill>
                <a:srgbClr val="7ED2CC"/>
              </a:solidFill>
              <a:ln>
                <a:solidFill>
                  <a:srgbClr val="80D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小车</a:t>
                </a: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9382" y="8170"/>
                <a:ext cx="1294" cy="1022"/>
              </a:xfrm>
              <a:prstGeom prst="roundRect">
                <a:avLst/>
              </a:prstGeom>
              <a:solidFill>
                <a:srgbClr val="7ED2CC"/>
              </a:solidFill>
              <a:ln>
                <a:solidFill>
                  <a:srgbClr val="80D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小车</a:t>
                </a:r>
              </a:p>
            </p:txBody>
          </p:sp>
          <p:sp>
            <p:nvSpPr>
              <p:cNvPr id="56" name="左大括号 55"/>
              <p:cNvSpPr/>
              <p:nvPr/>
            </p:nvSpPr>
            <p:spPr>
              <a:xfrm rot="16200000">
                <a:off x="8174" y="7898"/>
                <a:ext cx="496" cy="3209"/>
              </a:xfrm>
              <a:prstGeom prst="leftBrace">
                <a:avLst>
                  <a:gd name="adj1" fmla="val 8333"/>
                  <a:gd name="adj2" fmla="val 5001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" name="图片 6"/>
          <p:cNvPicPr>
            <a:picLocks noChangeAspect="1"/>
          </p:cNvPicPr>
          <p:nvPr/>
        </p:nvPicPr>
        <p:blipFill>
          <a:blip r:embed="rId3"/>
          <a:srcRect r="16533" b="7637"/>
          <a:stretch>
            <a:fillRect/>
          </a:stretch>
        </p:blipFill>
        <p:spPr>
          <a:xfrm>
            <a:off x="7112635" y="4135755"/>
            <a:ext cx="4320000" cy="133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6"/>
          <p:cNvSpPr/>
          <p:nvPr/>
        </p:nvSpPr>
        <p:spPr>
          <a:xfrm>
            <a:off x="838200" y="1775317"/>
            <a:ext cx="10692161" cy="3987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ym typeface="+mn-ea"/>
              </a:rPr>
              <a:t>让小车的速度显示在监控板上吧！</a:t>
            </a:r>
            <a:endParaRPr lang="zh-CN" sz="2000" spc="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占位符 32"/>
          <p:cNvSpPr/>
          <p:nvPr/>
        </p:nvSpPr>
        <p:spPr>
          <a:xfrm>
            <a:off x="838200" y="1134110"/>
            <a:ext cx="7411085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远程显示小车速度</a:t>
            </a: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dirty="0">
                <a:solidFill>
                  <a:srgbClr val="333333"/>
                </a:solidFill>
                <a:latin typeface="Arial Black" panose="020B0A04020102020204" pitchFamily="34" charset="0"/>
              </a:rPr>
              <a:t>拓展任务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1726769" cy="478155"/>
          </a:xfrm>
        </p:spPr>
        <p:txBody>
          <a:bodyPr/>
          <a:lstStyle/>
          <a:p>
            <a:r>
              <a:rPr dirty="0">
                <a:solidFill>
                  <a:srgbClr val="333333"/>
                </a:solidFill>
                <a:latin typeface="Arial Black" panose="020B0A04020102020204" pitchFamily="34" charset="0"/>
              </a:rPr>
              <a:t>样例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838200" y="1060792"/>
            <a:ext cx="5109091" cy="460375"/>
          </a:xfrm>
        </p:spPr>
        <p:txBody>
          <a:bodyPr/>
          <a:lstStyle/>
          <a:p>
            <a:r>
              <a:rPr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代码样例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16050" y="1630680"/>
            <a:ext cx="9360000" cy="469226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避障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190" y="2082800"/>
            <a:ext cx="5850000" cy="3290625"/>
          </a:xfrm>
          <a:prstGeom prst="rect">
            <a:avLst/>
          </a:prstGeom>
        </p:spPr>
      </p:pic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1726769" cy="478155"/>
          </a:xfrm>
        </p:spPr>
        <p:txBody>
          <a:bodyPr/>
          <a:lstStyle/>
          <a:p>
            <a:r>
              <a:rPr dirty="0">
                <a:solidFill>
                  <a:srgbClr val="333333"/>
                </a:solidFill>
                <a:latin typeface="Arial Black" panose="020B0A04020102020204" pitchFamily="34" charset="0"/>
              </a:rPr>
              <a:t>样例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838200" y="1060792"/>
            <a:ext cx="5109091" cy="460375"/>
          </a:xfrm>
        </p:spPr>
        <p:txBody>
          <a:bodyPr/>
          <a:lstStyle/>
          <a:p>
            <a:r>
              <a:rPr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代码样例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测速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1000" y="1783687"/>
            <a:ext cx="5850000" cy="32906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1726769" cy="478155"/>
          </a:xfrm>
        </p:spPr>
        <p:txBody>
          <a:bodyPr/>
          <a:lstStyle/>
          <a:p>
            <a:r>
              <a:rPr lang="zh-CN" altLang="en-US" dirty="0">
                <a:solidFill>
                  <a:srgbClr val="333333"/>
                </a:solidFill>
                <a:latin typeface="Arial Black" panose="020B0A04020102020204" pitchFamily="34" charset="0"/>
              </a:rPr>
              <a:t>常见问题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591820" y="2018665"/>
            <a:ext cx="10754360" cy="2820035"/>
          </a:xfrm>
        </p:spPr>
        <p:txBody>
          <a:bodyPr wrap="square"/>
          <a:lstStyle/>
          <a:p>
            <a:pPr algn="just">
              <a:buClrTx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Q1：为什么检测不到小车速度？</a:t>
            </a:r>
          </a:p>
          <a:p>
            <a:pPr marL="0" algn="just">
              <a:buClrTx/>
              <a:buNone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A1：确认interrupt_func函数中是否使用的是全局变量。</a:t>
            </a:r>
          </a:p>
          <a:p>
            <a:pPr marL="0" algn="just">
              <a:buClrTx/>
              <a:buNone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buClrTx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Q2：为什么小车真实行驶速度与显示计算速度不同步？</a:t>
            </a:r>
          </a:p>
          <a:p>
            <a:pPr marL="0" algn="just">
              <a:buClrTx/>
              <a:buNone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A2：该案例中的测速原理是检测1S小车运行的距离，即速度=当下距离-上一秒距离，因此计算出的速度是上一秒小车运行的速度。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24102" y="1216801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 charset="-122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6997" y="277715"/>
            <a:ext cx="733907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玩转智能小车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7403" y="3033395"/>
            <a:ext cx="202882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spc="120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再见</a:t>
            </a:r>
            <a:r>
              <a:rPr lang="en-US" altLang="zh-CN" sz="4800" spc="120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>
                <a:solidFill>
                  <a:srgbClr val="333333"/>
                </a:solidFill>
                <a:latin typeface="Arial Black" panose="020B0A04020102020204" pitchFamily="34" charset="0"/>
                <a:sym typeface="+mn-ea"/>
              </a:rPr>
              <a:t>本课目标</a:t>
            </a:r>
            <a:endParaRPr sz="2800" dirty="0">
              <a:solidFill>
                <a:srgbClr val="333333"/>
              </a:solidFill>
              <a:latin typeface="Arial Black" panose="020B0A04020102020204" pitchFamily="34" charset="0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114200"/>
            <a:ext cx="10515600" cy="1694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了解远程监控原理和测速原理</a:t>
            </a:r>
          </a:p>
          <a:p>
            <a:pPr marL="342900" indent="-34290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掌握</a:t>
            </a: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全局变量的作用</a:t>
            </a:r>
          </a:p>
          <a:p>
            <a:pPr marL="342900" indent="-34290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掌握霍尔传感器功能及其实现方式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>
                <a:solidFill>
                  <a:srgbClr val="333333"/>
                </a:solidFill>
                <a:latin typeface="Arial Black" panose="020B0A04020102020204" pitchFamily="34" charset="0"/>
                <a:sym typeface="+mn-ea"/>
              </a:rPr>
              <a:t>情景引入</a:t>
            </a:r>
            <a:endParaRPr sz="2800" dirty="0">
              <a:solidFill>
                <a:srgbClr val="333333"/>
              </a:solidFill>
              <a:latin typeface="Arial Black" panose="020B0A04020102020204" pitchFamily="34" charset="0"/>
              <a:ea typeface="+mj-ea"/>
              <a:sym typeface="+mn-ea"/>
            </a:endParaRPr>
          </a:p>
        </p:txBody>
      </p:sp>
      <p:sp>
        <p:nvSpPr>
          <p:cNvPr id="7" name="文本占位符 4"/>
          <p:cNvSpPr txBox="1"/>
          <p:nvPr/>
        </p:nvSpPr>
        <p:spPr>
          <a:xfrm>
            <a:off x="664210" y="1246505"/>
            <a:ext cx="7797165" cy="461645"/>
          </a:xfrm>
          <a:prstGeom prst="rect">
            <a:avLst/>
          </a:prstGeom>
        </p:spPr>
        <p:txBody>
          <a:bodyPr/>
          <a:lstStyle>
            <a:lvl1pPr marL="228600" indent="-22860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</a:pP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打印小车速度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27271" y="3393059"/>
            <a:ext cx="3883311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首先，我们来</a:t>
            </a:r>
            <a:r>
              <a:rPr 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检测</a:t>
            </a: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一下汽车的车速</a:t>
            </a:r>
            <a:r>
              <a:rPr 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，让小车的速度打印在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Mixly</a:t>
            </a:r>
            <a:r>
              <a:rPr 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输出窗口中吧！</a:t>
            </a:r>
            <a:endParaRPr lang="en-US" altLang="zh-CN" sz="2000" spc="1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 descr="&amp;pky300_sjzg_VCG41N652871620_sjzg_VCG41N652871620&amp;"/>
          <p:cNvPicPr>
            <a:picLocks noChangeAspect="1"/>
          </p:cNvPicPr>
          <p:nvPr/>
        </p:nvPicPr>
        <p:blipFill>
          <a:blip r:embed="rId3"/>
          <a:srcRect t="50583" r="59544"/>
          <a:stretch>
            <a:fillRect/>
          </a:stretch>
        </p:blipFill>
        <p:spPr>
          <a:xfrm>
            <a:off x="664210" y="1890395"/>
            <a:ext cx="5400000" cy="39576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dirty="0">
                <a:solidFill>
                  <a:schemeClr val="tx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想一想</a:t>
            </a:r>
          </a:p>
        </p:txBody>
      </p:sp>
      <p:sp>
        <p:nvSpPr>
          <p:cNvPr id="10" name="内容占位符 2"/>
          <p:cNvSpPr txBox="1"/>
          <p:nvPr/>
        </p:nvSpPr>
        <p:spPr>
          <a:xfrm>
            <a:off x="838199" y="1494136"/>
            <a:ext cx="11004395" cy="32252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如何实现车速测量？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如何获得小车行驶距离？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99235" y="2091479"/>
            <a:ext cx="11004394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20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小车的速度是通过测量小车每秒通过的距离来表示的。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99235" y="3248437"/>
            <a:ext cx="10435936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algn="l" fontAlgn="auto">
              <a:lnSpc>
                <a:spcPct val="130000"/>
              </a:lnSpc>
            </a:pPr>
            <a:r>
              <a:rPr lang="zh-CN" altLang="en-US" sz="20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 GO</a:t>
            </a:r>
            <a:r>
              <a:rPr lang="zh-CN" altLang="en-US" sz="2000" spc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模型快下的霍尔传感器。</a:t>
            </a:r>
            <a:endParaRPr lang="zh-CN" altLang="en-US" sz="2000" spc="1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en-US" altLang="zh-CN">
                <a:solidFill>
                  <a:srgbClr val="333333"/>
                </a:solidFill>
                <a:latin typeface="Arial Black" panose="020B0A04020102020204" pitchFamily="34" charset="0"/>
                <a:sym typeface="+mn-ea"/>
              </a:rPr>
              <a:t>硬件及其连接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11730" y="1186180"/>
            <a:ext cx="7367905" cy="3944620"/>
            <a:chOff x="2406" y="3265"/>
            <a:chExt cx="11603" cy="621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" y="3265"/>
              <a:ext cx="2721" cy="1812"/>
            </a:xfrm>
            <a:prstGeom prst="rect">
              <a:avLst/>
            </a:prstGeom>
          </p:spPr>
        </p:pic>
        <p:cxnSp>
          <p:nvCxnSpPr>
            <p:cNvPr id="21" name="连接符: 肘形 4"/>
            <p:cNvCxnSpPr>
              <a:stCxn id="20" idx="0"/>
            </p:cNvCxnSpPr>
            <p:nvPr/>
          </p:nvCxnSpPr>
          <p:spPr>
            <a:xfrm rot="16200000" flipH="1">
              <a:off x="5571" y="1658"/>
              <a:ext cx="2648" cy="5862"/>
            </a:xfrm>
            <a:prstGeom prst="bentConnector4">
              <a:avLst>
                <a:gd name="adj1" fmla="val -14162"/>
                <a:gd name="adj2" fmla="val 61600"/>
              </a:avLst>
            </a:prstGeom>
            <a:ln w="60325">
              <a:solidFill>
                <a:srgbClr val="FB880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图片 79" descr="/private/var/folders/r7/950p3kyd5f5_37hp2lq2jyvh0000gn/T/com.kingsoft.wpsoffice.mac/photoedit2/20220724101844/temp.pngtemp"/>
            <p:cNvPicPr>
              <a:picLocks noChangeAspect="1"/>
            </p:cNvPicPr>
            <p:nvPr/>
          </p:nvPicPr>
          <p:blipFill>
            <a:blip r:embed="rId4"/>
            <a:srcRect l="6840" t="6158" r="9477" b="7526"/>
            <a:stretch>
              <a:fillRect/>
            </a:stretch>
          </p:blipFill>
          <p:spPr>
            <a:xfrm>
              <a:off x="2406" y="5617"/>
              <a:ext cx="3512" cy="3861"/>
            </a:xfrm>
            <a:prstGeom prst="rect">
              <a:avLst/>
            </a:prstGeom>
          </p:spPr>
        </p:pic>
        <p:cxnSp>
          <p:nvCxnSpPr>
            <p:cNvPr id="23" name="连接符: 肘形 4"/>
            <p:cNvCxnSpPr/>
            <p:nvPr/>
          </p:nvCxnSpPr>
          <p:spPr>
            <a:xfrm flipV="1">
              <a:off x="5005" y="6428"/>
              <a:ext cx="4869" cy="1205"/>
            </a:xfrm>
            <a:prstGeom prst="bentConnector3">
              <a:avLst>
                <a:gd name="adj1" fmla="val 50010"/>
              </a:avLst>
            </a:prstGeom>
            <a:ln w="60325">
              <a:solidFill>
                <a:srgbClr val="FB880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/>
            <p:cNvGrpSpPr>
              <a:grpSpLocks noChangeAspect="1"/>
            </p:cNvGrpSpPr>
            <p:nvPr/>
          </p:nvGrpSpPr>
          <p:grpSpPr>
            <a:xfrm>
              <a:off x="9537" y="4171"/>
              <a:ext cx="4473" cy="3416"/>
              <a:chOff x="4901524" y="2549894"/>
              <a:chExt cx="3612302" cy="3003053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148" b="90185" l="26354" r="73750">
                            <a14:foregroundMark x1="33750" y1="42593" x2="32813" y2="81852"/>
                            <a14:foregroundMark x1="36667" y1="82593" x2="64271" y2="82222"/>
                            <a14:foregroundMark x1="66250" y1="81111" x2="65729" y2="41296"/>
                            <a14:foregroundMark x1="61563" y1="47407" x2="36458" y2="44444"/>
                            <a14:foregroundMark x1="47813" y1="57222" x2="61354" y2="50000"/>
                            <a14:foregroundMark x1="59688" y1="57593" x2="46146" y2="59444"/>
                            <a14:foregroundMark x1="57813" y1="63519" x2="60104" y2="60556"/>
                            <a14:foregroundMark x1="32292" y1="43519" x2="32396" y2="80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11" t="23058" r="29316" b="15350"/>
              <a:stretch>
                <a:fillRect/>
              </a:stretch>
            </p:blipFill>
            <p:spPr>
              <a:xfrm>
                <a:off x="4901524" y="2549894"/>
                <a:ext cx="3612302" cy="3003053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148" b="90185" l="26354" r="73750">
                            <a14:foregroundMark x1="33750" y1="42593" x2="32813" y2="81852"/>
                            <a14:foregroundMark x1="36667" y1="82593" x2="64271" y2="82222"/>
                            <a14:foregroundMark x1="66250" y1="81111" x2="65729" y2="41296"/>
                            <a14:foregroundMark x1="61563" y1="47407" x2="36458" y2="44444"/>
                            <a14:foregroundMark x1="47813" y1="57222" x2="61354" y2="50000"/>
                            <a14:foregroundMark x1="59688" y1="57593" x2="46146" y2="59444"/>
                            <a14:foregroundMark x1="57813" y1="63519" x2="60104" y2="60556"/>
                            <a14:foregroundMark x1="32292" y1="43519" x2="32396" y2="80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72" t="25772" r="34248" b="69351"/>
              <a:stretch>
                <a:fillRect/>
              </a:stretch>
            </p:blipFill>
            <p:spPr>
              <a:xfrm>
                <a:off x="5734092" y="2843783"/>
                <a:ext cx="1960826" cy="417644"/>
              </a:xfrm>
              <a:prstGeom prst="rect">
                <a:avLst/>
              </a:prstGeom>
            </p:spPr>
          </p:pic>
        </p:grpSp>
      </p:grpSp>
      <p:sp>
        <p:nvSpPr>
          <p:cNvPr id="27" name="矩形 26"/>
          <p:cNvSpPr/>
          <p:nvPr/>
        </p:nvSpPr>
        <p:spPr>
          <a:xfrm>
            <a:off x="5006023" y="4636770"/>
            <a:ext cx="2179320" cy="88392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无线广播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95375" y="1244600"/>
          <a:ext cx="10000615" cy="3600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9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2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变量模块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 GO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模块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BC6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902086" y="415083"/>
            <a:ext cx="5109091" cy="478155"/>
          </a:xfrm>
        </p:spPr>
        <p:txBody>
          <a:bodyPr/>
          <a:lstStyle/>
          <a:p>
            <a:r>
              <a:rPr dirty="0">
                <a:solidFill>
                  <a:srgbClr val="333333"/>
                </a:solidFill>
                <a:latin typeface="Arial Black" panose="020B0A04020102020204" pitchFamily="34" charset="0"/>
              </a:rPr>
              <a:t>软件模块列表</a:t>
            </a:r>
          </a:p>
        </p:txBody>
      </p:sp>
      <p:pic>
        <p:nvPicPr>
          <p:cNvPr id="2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90" y="1804353"/>
            <a:ext cx="2160000" cy="73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593" y="3667125"/>
            <a:ext cx="5040000" cy="66856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473548"/>
            <a:ext cx="6911898" cy="478155"/>
          </a:xfrm>
        </p:spPr>
        <p:txBody>
          <a:bodyPr/>
          <a:lstStyle/>
          <a:p>
            <a:r>
              <a:rPr dirty="0">
                <a:solidFill>
                  <a:srgbClr val="333333"/>
                </a:solidFill>
                <a:latin typeface="Arial Black" panose="020B0A04020102020204" pitchFamily="34" charset="0"/>
              </a:rPr>
              <a:t>流程图</a:t>
            </a:r>
          </a:p>
        </p:txBody>
      </p:sp>
      <p:pic>
        <p:nvPicPr>
          <p:cNvPr id="2" name="图片 1" descr="车速测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609215"/>
            <a:ext cx="10547028" cy="720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spc="3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代码及效果</a:t>
            </a:r>
            <a:r>
              <a:rPr lang="en-US" altLang="zh-CN" dirty="0">
                <a:solidFill>
                  <a:srgbClr val="333333"/>
                </a:solidFill>
                <a:latin typeface="Arial Black" panose="020B0A04020102020204" pitchFamily="34" charset="0"/>
              </a:rPr>
              <a:t> 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38200" y="1133817"/>
            <a:ext cx="5109091" cy="460375"/>
          </a:xfrm>
        </p:spPr>
        <p:txBody>
          <a:bodyPr/>
          <a:lstStyle/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效果展示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140" y="1654493"/>
            <a:ext cx="7920000" cy="44619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66139" y="502094"/>
            <a:ext cx="5109091" cy="478155"/>
          </a:xfr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重点知识点</a:t>
            </a:r>
            <a:endParaRPr lang="zh-CN" altLang="en-US" dirty="0">
              <a:solidFill>
                <a:srgbClr val="333333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文本占位符 32"/>
          <p:cNvSpPr/>
          <p:nvPr/>
        </p:nvSpPr>
        <p:spPr>
          <a:xfrm>
            <a:off x="838200" y="1282700"/>
            <a:ext cx="7411085" cy="460375"/>
          </a:xfrm>
          <a:prstGeom prst="rect">
            <a:avLst/>
          </a:prstGeo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 algn="just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90000"/>
              <a:buFont typeface="Wingdings 2" panose="05020102010507070707" pitchFamily="18" charset="2"/>
              <a:buChar char=""/>
              <a:defRPr lang="zh-CN" altLang="en-US" sz="2400" kern="120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zh-CN" alt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监控原理</a:t>
            </a:r>
          </a:p>
        </p:txBody>
      </p:sp>
      <p:sp>
        <p:nvSpPr>
          <p:cNvPr id="16" name="内容占位符 6"/>
          <p:cNvSpPr/>
          <p:nvPr/>
        </p:nvSpPr>
        <p:spPr>
          <a:xfrm>
            <a:off x="838200" y="1923907"/>
            <a:ext cx="10692161" cy="101473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just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这个案例的监控原理运用到了无线广播的知识点（详细讲解参考无线门铃）。将小车和监控板设置为同一频道，那么小车发送的信息就能被监控板接收。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4996815" y="3575050"/>
            <a:ext cx="2374900" cy="1413510"/>
            <a:chOff x="5963" y="4509"/>
            <a:chExt cx="3740" cy="2226"/>
          </a:xfrm>
        </p:grpSpPr>
        <p:grpSp>
          <p:nvGrpSpPr>
            <p:cNvPr id="17" name="组合 16"/>
            <p:cNvGrpSpPr/>
            <p:nvPr/>
          </p:nvGrpSpPr>
          <p:grpSpPr>
            <a:xfrm>
              <a:off x="5963" y="4509"/>
              <a:ext cx="3740" cy="1838"/>
              <a:chOff x="1713" y="7707"/>
              <a:chExt cx="3740" cy="1838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1713" y="8115"/>
                <a:ext cx="1294" cy="1022"/>
              </a:xfrm>
              <a:prstGeom prst="roundRect">
                <a:avLst/>
              </a:prstGeom>
              <a:solidFill>
                <a:srgbClr val="7ED2CC"/>
              </a:solidFill>
              <a:ln>
                <a:solidFill>
                  <a:srgbClr val="80D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小车</a:t>
                </a: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4861" y="7707"/>
                <a:ext cx="592" cy="1838"/>
              </a:xfrm>
              <a:prstGeom prst="rect">
                <a:avLst/>
              </a:prstGeom>
              <a:solidFill>
                <a:srgbClr val="EAB1BF"/>
              </a:solidFill>
              <a:ln>
                <a:solidFill>
                  <a:srgbClr val="DCA8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监控板</a:t>
                </a:r>
              </a:p>
            </p:txBody>
          </p:sp>
          <p:cxnSp>
            <p:nvCxnSpPr>
              <p:cNvPr id="9" name="直接箭头连接符 8"/>
              <p:cNvCxnSpPr>
                <a:stCxn id="7" idx="3"/>
                <a:endCxn id="8" idx="1"/>
              </p:cNvCxnSpPr>
              <p:nvPr/>
            </p:nvCxnSpPr>
            <p:spPr>
              <a:xfrm>
                <a:off x="3007" y="8626"/>
                <a:ext cx="185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/>
              <p:cNvSpPr txBox="1"/>
              <p:nvPr/>
            </p:nvSpPr>
            <p:spPr>
              <a:xfrm>
                <a:off x="3614" y="8073"/>
                <a:ext cx="640" cy="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</a:t>
                </a: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1713" y="8115"/>
                <a:ext cx="1294" cy="1022"/>
              </a:xfrm>
              <a:prstGeom prst="roundRect">
                <a:avLst/>
              </a:prstGeom>
              <a:solidFill>
                <a:srgbClr val="7ED2CC"/>
              </a:solidFill>
              <a:ln>
                <a:solidFill>
                  <a:srgbClr val="80D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小车</a:t>
                </a:r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1713" y="8113"/>
                <a:ext cx="1294" cy="1022"/>
              </a:xfrm>
              <a:prstGeom prst="roundRect">
                <a:avLst/>
              </a:prstGeom>
              <a:solidFill>
                <a:srgbClr val="7ED2CC"/>
              </a:solidFill>
              <a:ln>
                <a:solidFill>
                  <a:srgbClr val="80D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小车</a:t>
                </a: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1713" y="8113"/>
                <a:ext cx="1294" cy="1022"/>
              </a:xfrm>
              <a:prstGeom prst="roundRect">
                <a:avLst/>
              </a:prstGeom>
              <a:solidFill>
                <a:srgbClr val="7ED2CC"/>
              </a:solidFill>
              <a:ln>
                <a:solidFill>
                  <a:srgbClr val="80DB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/>
                  <a:t>小车</a:t>
                </a: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7033" y="6232"/>
              <a:ext cx="1280" cy="5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同一频道</a:t>
              </a:r>
              <a:endParaRPr lang="zh-CN" altLang="en-US" sz="2400" spc="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E3MzExMWY1ODQ4MjNmMTI0NWE0YjMwNGUxODQzMW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b2207e2-6c85-48a9-8f7b-9605d8654124}"/>
  <p:tag name="TABLE_ENDDRAG_ORIGIN_RECT" val="787*310"/>
  <p:tag name="TABLE_ENDDRAG_RECT" val="86*155*787*3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89.3968503937,&quot;width&quot;:14740.15748031496}"/>
</p:tagLst>
</file>

<file path=ppt/theme/theme1.xml><?xml version="1.0" encoding="utf-8"?>
<a:theme xmlns:a="http://schemas.openxmlformats.org/drawingml/2006/main" name="主题1">
  <a:themeElements>
    <a:clrScheme name="智能搭建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5BBB1"/>
      </a:accent1>
      <a:accent2>
        <a:srgbClr val="DF7F96"/>
      </a:accent2>
      <a:accent3>
        <a:srgbClr val="FAE8B6"/>
      </a:accent3>
      <a:accent4>
        <a:srgbClr val="DDB3FD"/>
      </a:accent4>
      <a:accent5>
        <a:srgbClr val="A5A5A5"/>
      </a:accent5>
      <a:accent6>
        <a:srgbClr val="F14124"/>
      </a:accent6>
      <a:hlink>
        <a:srgbClr val="35BDB2"/>
      </a:hlink>
      <a:folHlink>
        <a:srgbClr val="BFBFBF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1">
  <a:themeElements>
    <a:clrScheme name="智能搭建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5BBB1"/>
      </a:accent1>
      <a:accent2>
        <a:srgbClr val="DF7F96"/>
      </a:accent2>
      <a:accent3>
        <a:srgbClr val="FAE8B6"/>
      </a:accent3>
      <a:accent4>
        <a:srgbClr val="DDB3FD"/>
      </a:accent4>
      <a:accent5>
        <a:srgbClr val="A5A5A5"/>
      </a:accent5>
      <a:accent6>
        <a:srgbClr val="F14124"/>
      </a:accent6>
      <a:hlink>
        <a:srgbClr val="35BDB2"/>
      </a:hlink>
      <a:folHlink>
        <a:srgbClr val="BFBFBF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14</TotalTime>
  <Words>266</Words>
  <Application>Microsoft Office PowerPoint</Application>
  <PresentationFormat>宽屏</PresentationFormat>
  <Paragraphs>70</Paragraphs>
  <Slides>15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方正粗圆简体</vt:lpstr>
      <vt:lpstr>方正准圆简体</vt:lpstr>
      <vt:lpstr>微软雅黑</vt:lpstr>
      <vt:lpstr>Arial</vt:lpstr>
      <vt:lpstr>Arial Black</vt:lpstr>
      <vt:lpstr>Wingdings 2</vt:lpstr>
      <vt:lpstr>主题1</vt:lpstr>
      <vt:lpstr>1_主题1</vt:lpstr>
      <vt:lpstr>PowerPoint 演示文稿</vt:lpstr>
      <vt:lpstr>本课目标</vt:lpstr>
      <vt:lpstr>情景引入</vt:lpstr>
      <vt:lpstr>想一想</vt:lpstr>
      <vt:lpstr>硬件及其连接</vt:lpstr>
      <vt:lpstr>软件模块列表</vt:lpstr>
      <vt:lpstr>流程图</vt:lpstr>
      <vt:lpstr>代码及效果 </vt:lpstr>
      <vt:lpstr>重点知识点</vt:lpstr>
      <vt:lpstr>重点知识点</vt:lpstr>
      <vt:lpstr>拓展任务</vt:lpstr>
      <vt:lpstr>样例</vt:lpstr>
      <vt:lpstr>样例</vt:lpstr>
      <vt:lpstr>常见问题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abc</cp:lastModifiedBy>
  <cp:revision>471</cp:revision>
  <dcterms:created xsi:type="dcterms:W3CDTF">1900-01-01T00:00:00Z</dcterms:created>
  <dcterms:modified xsi:type="dcterms:W3CDTF">2022-10-13T03:53:48Z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6F068C352BAB41CD96F0FC5BE623C463</vt:lpwstr>
  </property>
  <property fmtid="{D5CDD505-2E9C-101B-9397-08002B2CF9AE}" pid="3" name="KSOProductBuildVer">
    <vt:lpwstr>2052-11.1.0.12019</vt:lpwstr>
  </property>
</Properties>
</file>